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
  </p:notesMasterIdLst>
  <p:sldIdLst>
    <p:sldId id="261" r:id="rId2"/>
    <p:sldId id="258" r:id="rId3"/>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2B7"/>
    <a:srgbClr val="5341B5"/>
    <a:srgbClr val="5B61B9"/>
    <a:srgbClr val="EAECF6"/>
    <a:srgbClr val="DCDFF0"/>
    <a:srgbClr val="AAB2DA"/>
    <a:srgbClr val="FFFFFF"/>
    <a:srgbClr val="5E6E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p:scale>
          <a:sx n="112" d="100"/>
          <a:sy n="112" d="100"/>
        </p:scale>
        <p:origin x="480" y="-7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4335C46-D698-49B1-B085-E35819B001EA}" type="datetimeFigureOut">
              <a:rPr lang="fr-FR" smtClean="0"/>
              <a:t>12/01/2026</a:t>
            </a:fld>
            <a:endParaRPr lang="fr-FR"/>
          </a:p>
        </p:txBody>
      </p:sp>
      <p:sp>
        <p:nvSpPr>
          <p:cNvPr id="4" name="Espace réservé de l'image des diapositives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065CCD1-978D-46F5-B447-03C00FCD661A}" type="slidenum">
              <a:rPr lang="fr-FR" smtClean="0"/>
              <a:t>‹N°›</a:t>
            </a:fld>
            <a:endParaRPr lang="fr-FR"/>
          </a:p>
        </p:txBody>
      </p:sp>
    </p:spTree>
    <p:extLst>
      <p:ext uri="{BB962C8B-B14F-4D97-AF65-F5344CB8AC3E}">
        <p14:creationId xmlns:p14="http://schemas.microsoft.com/office/powerpoint/2010/main" val="394444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065CCD1-978D-46F5-B447-03C00FCD661A}" type="slidenum">
              <a:rPr lang="fr-FR" smtClean="0"/>
              <a:t>2</a:t>
            </a:fld>
            <a:endParaRPr lang="fr-FR"/>
          </a:p>
        </p:txBody>
      </p:sp>
    </p:spTree>
    <p:extLst>
      <p:ext uri="{BB962C8B-B14F-4D97-AF65-F5344CB8AC3E}">
        <p14:creationId xmlns:p14="http://schemas.microsoft.com/office/powerpoint/2010/main" val="1478061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udiovisuel@tdf.fr"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8" name="Image 7" descr="Une image contenant capture d’écran, Graphique, bleu, Bleu électrique&#10;&#10;Description générée automatiquement">
            <a:extLst>
              <a:ext uri="{FF2B5EF4-FFF2-40B4-BE49-F238E27FC236}">
                <a16:creationId xmlns:a16="http://schemas.microsoft.com/office/drawing/2014/main" id="{7402F7DF-CD57-C8F7-0C04-6F4483826C04}"/>
              </a:ext>
            </a:extLst>
          </p:cNvPr>
          <p:cNvPicPr>
            <a:picLocks noChangeAspect="1"/>
          </p:cNvPicPr>
          <p:nvPr userDrawn="1"/>
        </p:nvPicPr>
        <p:blipFill>
          <a:blip r:embed="rId2" cstate="print">
            <a:extLst>
              <a:ext uri="{28A0092B-C50C-407E-A947-70E740481C1C}">
                <a14:useLocalDpi xmlns:a14="http://schemas.microsoft.com/office/drawing/2010/main"/>
              </a:ext>
            </a:extLst>
          </a:blip>
          <a:srcRect t="-249"/>
          <a:stretch>
            <a:fillRect/>
          </a:stretch>
        </p:blipFill>
        <p:spPr>
          <a:xfrm>
            <a:off x="0" y="5345906"/>
            <a:ext cx="7559675" cy="5359195"/>
          </a:xfrm>
          <a:prstGeom prst="rect">
            <a:avLst/>
          </a:prstGeom>
        </p:spPr>
      </p:pic>
      <p:sp>
        <p:nvSpPr>
          <p:cNvPr id="12" name="Espace réservé pour une image  3">
            <a:extLst>
              <a:ext uri="{FF2B5EF4-FFF2-40B4-BE49-F238E27FC236}">
                <a16:creationId xmlns:a16="http://schemas.microsoft.com/office/drawing/2014/main" id="{96299C0F-1D10-D355-833A-D9A006AB2C95}"/>
              </a:ext>
            </a:extLst>
          </p:cNvPr>
          <p:cNvSpPr>
            <a:spLocks noGrp="1"/>
          </p:cNvSpPr>
          <p:nvPr>
            <p:ph type="pic" sz="quarter" idx="10"/>
          </p:nvPr>
        </p:nvSpPr>
        <p:spPr>
          <a:xfrm>
            <a:off x="0" y="360"/>
            <a:ext cx="7559675" cy="535919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endParaRPr lang="fr-FR" dirty="0"/>
          </a:p>
        </p:txBody>
      </p:sp>
      <p:sp>
        <p:nvSpPr>
          <p:cNvPr id="2" name="Titre 2">
            <a:extLst>
              <a:ext uri="{FF2B5EF4-FFF2-40B4-BE49-F238E27FC236}">
                <a16:creationId xmlns:a16="http://schemas.microsoft.com/office/drawing/2014/main" id="{DF2169A1-77DC-06DD-CEFF-817F9C86D3B8}"/>
              </a:ext>
            </a:extLst>
          </p:cNvPr>
          <p:cNvSpPr>
            <a:spLocks noGrp="1"/>
          </p:cNvSpPr>
          <p:nvPr>
            <p:ph type="title" hasCustomPrompt="1"/>
          </p:nvPr>
        </p:nvSpPr>
        <p:spPr>
          <a:xfrm>
            <a:off x="265854" y="5695526"/>
            <a:ext cx="6236070" cy="1210646"/>
          </a:xfrm>
          <a:prstGeom prst="rect">
            <a:avLst/>
          </a:prstGeom>
        </p:spPr>
        <p:txBody>
          <a:bodyPr>
            <a:noAutofit/>
          </a:bodyPr>
          <a:lstStyle>
            <a:lvl1pPr>
              <a:lnSpc>
                <a:spcPct val="100000"/>
              </a:lnSpc>
              <a:defRPr lang="fr-FR" sz="4000" b="1" i="0" kern="1200" dirty="0">
                <a:solidFill>
                  <a:schemeClr val="bg1"/>
                </a:solidFill>
                <a:latin typeface="Arial" panose="020B0604020202020204" pitchFamily="34" charset="0"/>
                <a:ea typeface="+mn-ea"/>
                <a:cs typeface="Arial" panose="020B0604020202020204" pitchFamily="34" charset="0"/>
              </a:defRPr>
            </a:lvl1pPr>
          </a:lstStyle>
          <a:p>
            <a:r>
              <a:rPr lang="fr-FR" dirty="0"/>
              <a:t>Ajouter le titre</a:t>
            </a:r>
            <a:br>
              <a:rPr lang="fr-FR" dirty="0"/>
            </a:br>
            <a:r>
              <a:rPr lang="fr-FR" dirty="0"/>
              <a:t>Ajouter le titre</a:t>
            </a:r>
          </a:p>
        </p:txBody>
      </p:sp>
      <p:sp>
        <p:nvSpPr>
          <p:cNvPr id="3" name="Espace réservé du texte 30">
            <a:extLst>
              <a:ext uri="{FF2B5EF4-FFF2-40B4-BE49-F238E27FC236}">
                <a16:creationId xmlns:a16="http://schemas.microsoft.com/office/drawing/2014/main" id="{4F530B5D-21C3-DCA2-4F93-F415FD374E70}"/>
              </a:ext>
            </a:extLst>
          </p:cNvPr>
          <p:cNvSpPr>
            <a:spLocks noGrp="1"/>
          </p:cNvSpPr>
          <p:nvPr>
            <p:ph type="body" sz="quarter" idx="13" hasCustomPrompt="1"/>
          </p:nvPr>
        </p:nvSpPr>
        <p:spPr>
          <a:xfrm>
            <a:off x="265854" y="7243244"/>
            <a:ext cx="6236070" cy="1668744"/>
          </a:xfrm>
          <a:prstGeom prst="rect">
            <a:avLst/>
          </a:prstGeom>
        </p:spPr>
        <p:txBody>
          <a:bodyPr>
            <a:noAutofit/>
          </a:bodyPr>
          <a:lstStyle>
            <a:lvl1pPr marL="0" indent="0" algn="just">
              <a:lnSpc>
                <a:spcPct val="114000"/>
              </a:lnSpc>
              <a:spcBef>
                <a:spcPts val="0"/>
              </a:spcBef>
              <a:buNone/>
              <a:defRPr sz="1800" b="1" i="0">
                <a:solidFill>
                  <a:schemeClr val="bg1"/>
                </a:solidFill>
                <a:latin typeface="Arial" panose="020B0604020202020204" pitchFamily="34" charset="0"/>
                <a:cs typeface="Arial" panose="020B0604020202020204" pitchFamily="34" charset="0"/>
              </a:defRPr>
            </a:lvl1pPr>
          </a:lstStyle>
          <a:p>
            <a:pPr lvl="0"/>
            <a:r>
              <a:rPr lang="fr-FR" dirty="0"/>
              <a:t>Insérer un paragraphe ici, sur 4/5 lignes possible </a:t>
            </a:r>
          </a:p>
          <a:p>
            <a:pPr lvl="0"/>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xxxxxxxxxxxxx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xxxxxxxxxxx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xxxxxxx </a:t>
            </a:r>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xxxxxxxxxxxxx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xxxxxxxxxxx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xxxxxxx </a:t>
            </a:r>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xxxxxxxxxxxxx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xxxxxxxxxxx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xxxxxxx </a:t>
            </a:r>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xxxxxxxxxxxxx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xxxxxxxxxxx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xxxxxxx </a:t>
            </a:r>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fr-FR" sz="18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xxxxx</a:t>
            </a:r>
            <a:r>
              <a:rPr lang="fr-FR"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fr-FR" dirty="0"/>
          </a:p>
        </p:txBody>
      </p:sp>
    </p:spTree>
    <p:extLst>
      <p:ext uri="{BB962C8B-B14F-4D97-AF65-F5344CB8AC3E}">
        <p14:creationId xmlns:p14="http://schemas.microsoft.com/office/powerpoint/2010/main" val="626393801"/>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5710FB9-A06F-7EC7-AE71-8B202C77F62E}"/>
              </a:ext>
            </a:extLst>
          </p:cNvPr>
          <p:cNvSpPr txBox="1"/>
          <p:nvPr userDrawn="1"/>
        </p:nvSpPr>
        <p:spPr>
          <a:xfrm>
            <a:off x="407508" y="8524753"/>
            <a:ext cx="4949799" cy="969496"/>
          </a:xfrm>
          <a:prstGeom prst="rect">
            <a:avLst/>
          </a:prstGeom>
          <a:noFill/>
        </p:spPr>
        <p:txBody>
          <a:bodyPr wrap="square">
            <a:spAutoFit/>
          </a:bodyPr>
          <a:lstStyle/>
          <a:p>
            <a:pPr algn="l">
              <a:spcAft>
                <a:spcPts val="600"/>
              </a:spcAft>
            </a:pPr>
            <a:r>
              <a:rPr lang="fr-FR" sz="1300" b="1" i="0" u="none" strike="noStrike" baseline="0" dirty="0">
                <a:solidFill>
                  <a:srgbClr val="5341B5"/>
                </a:solidFill>
                <a:latin typeface="Arial" panose="020B0604020202020204" pitchFamily="34" charset="0"/>
                <a:cs typeface="Arial" panose="020B0604020202020204" pitchFamily="34" charset="0"/>
              </a:rPr>
              <a:t>Nos équipes sont à votre disposition pour vous accompagner dans vos projets</a:t>
            </a:r>
            <a:r>
              <a:rPr lang="fr-FR" sz="1300" b="1" dirty="0">
                <a:solidFill>
                  <a:srgbClr val="5341B5"/>
                </a:solidFill>
                <a:latin typeface="Arial" panose="020B0604020202020204" pitchFamily="34" charset="0"/>
                <a:cs typeface="Arial" panose="020B0604020202020204" pitchFamily="34" charset="0"/>
              </a:rPr>
              <a:t>.</a:t>
            </a:r>
            <a:endParaRPr lang="fr-FR" sz="1300" b="1" i="0" u="none" strike="noStrike" baseline="0" dirty="0">
              <a:solidFill>
                <a:srgbClr val="5341B5"/>
              </a:solidFill>
              <a:latin typeface="Arial" panose="020B0604020202020204" pitchFamily="34" charset="0"/>
              <a:cs typeface="Arial" panose="020B0604020202020204" pitchFamily="34" charset="0"/>
            </a:endParaRPr>
          </a:p>
          <a:p>
            <a:pPr algn="l"/>
            <a:r>
              <a:rPr lang="fr-FR" sz="1300" b="1" i="0" u="none" strike="noStrike" baseline="0" dirty="0">
                <a:solidFill>
                  <a:srgbClr val="5341B5"/>
                </a:solidFill>
                <a:latin typeface="Arial" panose="020B0604020202020204" pitchFamily="34" charset="0"/>
                <a:cs typeface="Arial" panose="020B0604020202020204" pitchFamily="34" charset="0"/>
              </a:rPr>
              <a:t>Contactez-nous par mail : </a:t>
            </a:r>
            <a:r>
              <a:rPr lang="fr-FR" sz="1300" b="1" i="0" u="none" strike="noStrike" baseline="0" dirty="0">
                <a:solidFill>
                  <a:srgbClr val="5341B5"/>
                </a:solidFill>
                <a:latin typeface="Arial" panose="020B0604020202020204" pitchFamily="34" charset="0"/>
                <a:cs typeface="Arial" panose="020B0604020202020204" pitchFamily="34" charset="0"/>
                <a:hlinkClick r:id="rId2"/>
              </a:rPr>
              <a:t>audiovisuel@tdf.fr</a:t>
            </a:r>
            <a:endParaRPr lang="fr-FR" sz="1300" b="1" i="0" u="none" strike="noStrike" baseline="0" dirty="0">
              <a:solidFill>
                <a:srgbClr val="5341B5"/>
              </a:solidFill>
              <a:latin typeface="Arial" panose="020B0604020202020204" pitchFamily="34" charset="0"/>
              <a:cs typeface="Arial" panose="020B0604020202020204" pitchFamily="34" charset="0"/>
            </a:endParaRPr>
          </a:p>
          <a:p>
            <a:pPr algn="l"/>
            <a:endParaRPr lang="fr-FR" sz="1300" b="1" dirty="0">
              <a:solidFill>
                <a:srgbClr val="5341B5"/>
              </a:solidFill>
              <a:latin typeface="Arial" panose="020B0604020202020204" pitchFamily="34" charset="0"/>
              <a:cs typeface="Arial" panose="020B0604020202020204" pitchFamily="34" charset="0"/>
            </a:endParaRPr>
          </a:p>
        </p:txBody>
      </p:sp>
      <p:sp>
        <p:nvSpPr>
          <p:cNvPr id="13" name="Zone de texte 51">
            <a:extLst>
              <a:ext uri="{FF2B5EF4-FFF2-40B4-BE49-F238E27FC236}">
                <a16:creationId xmlns:a16="http://schemas.microsoft.com/office/drawing/2014/main" id="{AF186754-C408-D896-250D-941346B3A52A}"/>
              </a:ext>
            </a:extLst>
          </p:cNvPr>
          <p:cNvSpPr txBox="1"/>
          <p:nvPr userDrawn="1"/>
        </p:nvSpPr>
        <p:spPr>
          <a:xfrm rot="16200000">
            <a:off x="5575341" y="7315124"/>
            <a:ext cx="3668733" cy="22784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fr-FR" sz="8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Communication TDF – Janvier 2026 - Crédits photos : Shutterstock / TDF </a:t>
            </a:r>
            <a:endParaRPr lang="fr-FR" sz="14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1243CFBD-FDB6-F9C5-AA3D-B21FBCAB6272}"/>
              </a:ext>
            </a:extLst>
          </p:cNvPr>
          <p:cNvPicPr>
            <a:picLocks noChangeAspect="1"/>
          </p:cNvPicPr>
          <p:nvPr userDrawn="1"/>
        </p:nvPicPr>
        <p:blipFill>
          <a:blip r:embed="rId3"/>
          <a:stretch>
            <a:fillRect/>
          </a:stretch>
        </p:blipFill>
        <p:spPr>
          <a:xfrm>
            <a:off x="4995365" y="8539697"/>
            <a:ext cx="2084383" cy="795687"/>
          </a:xfrm>
          <a:prstGeom prst="rect">
            <a:avLst/>
          </a:prstGeom>
        </p:spPr>
      </p:pic>
      <p:sp>
        <p:nvSpPr>
          <p:cNvPr id="16" name="Rectangle 15">
            <a:extLst>
              <a:ext uri="{FF2B5EF4-FFF2-40B4-BE49-F238E27FC236}">
                <a16:creationId xmlns:a16="http://schemas.microsoft.com/office/drawing/2014/main" id="{CED85715-D030-5451-B7DC-32D78D7B874E}"/>
              </a:ext>
            </a:extLst>
          </p:cNvPr>
          <p:cNvSpPr/>
          <p:nvPr userDrawn="1"/>
        </p:nvSpPr>
        <p:spPr>
          <a:xfrm>
            <a:off x="320207" y="9460356"/>
            <a:ext cx="6919262" cy="1071494"/>
          </a:xfrm>
          <a:prstGeom prst="rect">
            <a:avLst/>
          </a:prstGeom>
          <a:solidFill>
            <a:srgbClr val="5B61B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5341B5"/>
              </a:solidFill>
            </a:endParaRPr>
          </a:p>
        </p:txBody>
      </p:sp>
      <p:sp>
        <p:nvSpPr>
          <p:cNvPr id="17" name="ZoneTexte 16">
            <a:extLst>
              <a:ext uri="{FF2B5EF4-FFF2-40B4-BE49-F238E27FC236}">
                <a16:creationId xmlns:a16="http://schemas.microsoft.com/office/drawing/2014/main" id="{E7CC0FD7-9013-2B87-DD21-971CE7B53084}"/>
              </a:ext>
            </a:extLst>
          </p:cNvPr>
          <p:cNvSpPr txBox="1"/>
          <p:nvPr userDrawn="1"/>
        </p:nvSpPr>
        <p:spPr>
          <a:xfrm>
            <a:off x="341723" y="9569786"/>
            <a:ext cx="5962817" cy="861774"/>
          </a:xfrm>
          <a:prstGeom prst="rect">
            <a:avLst/>
          </a:prstGeom>
          <a:noFill/>
        </p:spPr>
        <p:txBody>
          <a:bodyPr wrap="square">
            <a:spAutoFit/>
          </a:bodyPr>
          <a:lstStyle/>
          <a:p>
            <a:pPr algn="just"/>
            <a:r>
              <a:rPr lang="fr-FR" sz="1000" dirty="0">
                <a:solidFill>
                  <a:schemeClr val="bg1"/>
                </a:solidFill>
                <a:latin typeface="Arial" panose="020B0604020202020204" pitchFamily="34" charset="0"/>
                <a:cs typeface="Arial" panose="020B0604020202020204" pitchFamily="34" charset="0"/>
              </a:rPr>
              <a:t>Acteur industriel de premier plan depuis 50 ans, le groupe TDF exploite et gère des infrastructures de télécommunication et de diffusion, des réseaux sécurisés et des services de connectivité pour ses clients, publics et privés. TDF accompagne les radios et les télévisions dans la diffusion de leurs programmes. Opérateur neutre, TDF met son expertise et son patrimoine de milliers de sites stratégiquement situés au service de vos projets.</a:t>
            </a:r>
          </a:p>
        </p:txBody>
      </p:sp>
      <p:pic>
        <p:nvPicPr>
          <p:cNvPr id="18" name="Image 17" descr="Une image contenant clipart, Graphique, logo, graphisme&#10;&#10;Le contenu généré par l’IA peut être incorrect.">
            <a:extLst>
              <a:ext uri="{FF2B5EF4-FFF2-40B4-BE49-F238E27FC236}">
                <a16:creationId xmlns:a16="http://schemas.microsoft.com/office/drawing/2014/main" id="{5CA9A884-FC96-CB62-62D1-35C2D5BABCF3}"/>
              </a:ext>
            </a:extLst>
          </p:cNvPr>
          <p:cNvPicPr>
            <a:picLocks noChangeAspect="1"/>
          </p:cNvPicPr>
          <p:nvPr userDrawn="1"/>
        </p:nvPicPr>
        <p:blipFill>
          <a:blip r:embed="rId4">
            <a:extLst>
              <a:ext uri="{28A0092B-C50C-407E-A947-70E740481C1C}">
                <a14:useLocalDpi xmlns:a14="http://schemas.microsoft.com/office/drawing/2010/main" val="0"/>
              </a:ext>
            </a:extLst>
          </a:blip>
          <a:srcRect l="16525" t="11906" r="20335" b="19195"/>
          <a:stretch>
            <a:fillRect/>
          </a:stretch>
        </p:blipFill>
        <p:spPr>
          <a:xfrm>
            <a:off x="6326056" y="9575923"/>
            <a:ext cx="770116" cy="840359"/>
          </a:xfrm>
          <a:prstGeom prst="rect">
            <a:avLst/>
          </a:prstGeom>
        </p:spPr>
      </p:pic>
    </p:spTree>
    <p:extLst>
      <p:ext uri="{BB962C8B-B14F-4D97-AF65-F5344CB8AC3E}">
        <p14:creationId xmlns:p14="http://schemas.microsoft.com/office/powerpoint/2010/main" val="189573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7" name="Image 6" descr="Une image contenant clipart, Graphique, logo, graphisme&#10;&#10;Le contenu généré par l’IA peut être incorrect.">
            <a:extLst>
              <a:ext uri="{FF2B5EF4-FFF2-40B4-BE49-F238E27FC236}">
                <a16:creationId xmlns:a16="http://schemas.microsoft.com/office/drawing/2014/main" id="{C1C812E2-EA0C-1EC5-D60A-636A9ECFCE28}"/>
              </a:ext>
            </a:extLst>
          </p:cNvPr>
          <p:cNvPicPr>
            <a:picLocks noChangeAspect="1"/>
          </p:cNvPicPr>
          <p:nvPr userDrawn="1"/>
        </p:nvPicPr>
        <p:blipFill>
          <a:blip r:embed="rId2">
            <a:extLst>
              <a:ext uri="{28A0092B-C50C-407E-A947-70E740481C1C}">
                <a14:useLocalDpi xmlns:a14="http://schemas.microsoft.com/office/drawing/2010/main" val="0"/>
              </a:ext>
            </a:extLst>
          </a:blip>
          <a:srcRect l="16525" t="11906" r="20335" b="19195"/>
          <a:stretch>
            <a:fillRect/>
          </a:stretch>
        </p:blipFill>
        <p:spPr>
          <a:xfrm>
            <a:off x="6335302" y="9585065"/>
            <a:ext cx="770116" cy="840359"/>
          </a:xfrm>
          <a:prstGeom prst="rect">
            <a:avLst/>
          </a:prstGeom>
        </p:spPr>
      </p:pic>
      <p:pic>
        <p:nvPicPr>
          <p:cNvPr id="9" name="Image 8" descr="Une image contenant Police, Graphique, capture d’écran, noir&#10;&#10;Le contenu généré par l’IA peut être incorrect.">
            <a:extLst>
              <a:ext uri="{FF2B5EF4-FFF2-40B4-BE49-F238E27FC236}">
                <a16:creationId xmlns:a16="http://schemas.microsoft.com/office/drawing/2014/main" id="{F7489B58-5408-C4E1-383D-74A7B3C9E6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2866" y="9706693"/>
            <a:ext cx="770400" cy="775444"/>
          </a:xfrm>
          <a:prstGeom prst="rect">
            <a:avLst/>
          </a:prstGeom>
        </p:spPr>
      </p:pic>
    </p:spTree>
    <p:extLst>
      <p:ext uri="{BB962C8B-B14F-4D97-AF65-F5344CB8AC3E}">
        <p14:creationId xmlns:p14="http://schemas.microsoft.com/office/powerpoint/2010/main" val="3235036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91EDA9A-1738-9C88-7BF7-6AA08C288549}"/>
              </a:ext>
            </a:extLst>
          </p:cNvPr>
          <p:cNvSpPr>
            <a:spLocks noGrp="1"/>
          </p:cNvSpPr>
          <p:nvPr>
            <p:ph type="title"/>
          </p:nvPr>
        </p:nvSpPr>
        <p:spPr>
          <a:xfrm>
            <a:off x="519729" y="569242"/>
            <a:ext cx="6520220" cy="2066589"/>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CC34C7E-1BD8-6433-D832-4AA0F1CBB105}"/>
              </a:ext>
            </a:extLst>
          </p:cNvPr>
          <p:cNvSpPr>
            <a:spLocks noGrp="1"/>
          </p:cNvSpPr>
          <p:nvPr>
            <p:ph type="body" idx="1"/>
          </p:nvPr>
        </p:nvSpPr>
        <p:spPr>
          <a:xfrm>
            <a:off x="519729" y="2846201"/>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7C4C9C-8B91-252E-09E9-F931C787D28A}"/>
              </a:ext>
            </a:extLst>
          </p:cNvPr>
          <p:cNvSpPr>
            <a:spLocks noGrp="1"/>
          </p:cNvSpPr>
          <p:nvPr>
            <p:ph type="dt" sz="half" idx="2"/>
          </p:nvPr>
        </p:nvSpPr>
        <p:spPr>
          <a:xfrm>
            <a:off x="519728" y="9909728"/>
            <a:ext cx="1700927" cy="569240"/>
          </a:xfrm>
          <a:prstGeom prst="rect">
            <a:avLst/>
          </a:prstGeom>
        </p:spPr>
        <p:txBody>
          <a:bodyPr vert="horz" lIns="91440" tIns="45720" rIns="91440" bIns="45720" rtlCol="0" anchor="ctr"/>
          <a:lstStyle>
            <a:lvl1pPr algn="l">
              <a:defRPr sz="744">
                <a:solidFill>
                  <a:schemeClr val="tx1">
                    <a:tint val="82000"/>
                  </a:schemeClr>
                </a:solidFill>
                <a:latin typeface="Arial" panose="020B0604020202020204" pitchFamily="34" charset="0"/>
                <a:cs typeface="Arial" panose="020B0604020202020204" pitchFamily="34" charset="0"/>
              </a:defRPr>
            </a:lvl1pPr>
          </a:lstStyle>
          <a:p>
            <a:endParaRPr lang="fr-FR"/>
          </a:p>
        </p:txBody>
      </p:sp>
      <p:sp>
        <p:nvSpPr>
          <p:cNvPr id="5" name="Espace réservé du pied de page 4">
            <a:extLst>
              <a:ext uri="{FF2B5EF4-FFF2-40B4-BE49-F238E27FC236}">
                <a16:creationId xmlns:a16="http://schemas.microsoft.com/office/drawing/2014/main" id="{A0E473E7-6BDF-5E25-EBDB-30A70652BCB6}"/>
              </a:ext>
            </a:extLst>
          </p:cNvPr>
          <p:cNvSpPr>
            <a:spLocks noGrp="1"/>
          </p:cNvSpPr>
          <p:nvPr>
            <p:ph type="ftr" sz="quarter" idx="3"/>
          </p:nvPr>
        </p:nvSpPr>
        <p:spPr>
          <a:xfrm>
            <a:off x="2504144" y="9909728"/>
            <a:ext cx="2551390" cy="569240"/>
          </a:xfrm>
          <a:prstGeom prst="rect">
            <a:avLst/>
          </a:prstGeom>
        </p:spPr>
        <p:txBody>
          <a:bodyPr vert="horz" lIns="91440" tIns="45720" rIns="91440" bIns="45720" rtlCol="0" anchor="ctr"/>
          <a:lstStyle>
            <a:lvl1pPr algn="ctr">
              <a:defRPr sz="744">
                <a:solidFill>
                  <a:schemeClr val="tx1">
                    <a:tint val="82000"/>
                  </a:schemeClr>
                </a:solidFill>
                <a:latin typeface="Arial" panose="020B0604020202020204" pitchFamily="34" charset="0"/>
                <a:cs typeface="Arial" panose="020B0604020202020204" pitchFamily="34" charset="0"/>
              </a:defRPr>
            </a:lvl1pPr>
          </a:lstStyle>
          <a:p>
            <a:endParaRPr lang="fr-FR"/>
          </a:p>
        </p:txBody>
      </p:sp>
      <p:sp>
        <p:nvSpPr>
          <p:cNvPr id="6" name="Espace réservé du numéro de diapositive 5">
            <a:extLst>
              <a:ext uri="{FF2B5EF4-FFF2-40B4-BE49-F238E27FC236}">
                <a16:creationId xmlns:a16="http://schemas.microsoft.com/office/drawing/2014/main" id="{3D68951C-BEEA-BEDC-35B0-7E9AB39F7504}"/>
              </a:ext>
            </a:extLst>
          </p:cNvPr>
          <p:cNvSpPr>
            <a:spLocks noGrp="1"/>
          </p:cNvSpPr>
          <p:nvPr>
            <p:ph type="sldNum" sz="quarter" idx="4"/>
          </p:nvPr>
        </p:nvSpPr>
        <p:spPr>
          <a:xfrm>
            <a:off x="5339021" y="9909728"/>
            <a:ext cx="1700927" cy="569240"/>
          </a:xfrm>
          <a:prstGeom prst="rect">
            <a:avLst/>
          </a:prstGeom>
        </p:spPr>
        <p:txBody>
          <a:bodyPr vert="horz" lIns="91440" tIns="45720" rIns="91440" bIns="45720" rtlCol="0" anchor="ctr"/>
          <a:lstStyle>
            <a:lvl1pPr algn="r">
              <a:defRPr sz="744">
                <a:solidFill>
                  <a:schemeClr val="tx1">
                    <a:tint val="82000"/>
                  </a:schemeClr>
                </a:solidFill>
                <a:latin typeface="Arial" panose="020B0604020202020204" pitchFamily="34" charset="0"/>
                <a:cs typeface="Arial" panose="020B0604020202020204" pitchFamily="34" charset="0"/>
              </a:defRPr>
            </a:lvl1pPr>
          </a:lstStyle>
          <a:p>
            <a:fld id="{C050B01F-2FA9-4A42-A8A4-51B31C9AAAE1}" type="slidenum">
              <a:rPr lang="fr-FR" smtClean="0"/>
              <a:pPr/>
              <a:t>‹N°›</a:t>
            </a:fld>
            <a:endParaRPr lang="fr-FR"/>
          </a:p>
        </p:txBody>
      </p:sp>
    </p:spTree>
    <p:extLst>
      <p:ext uri="{BB962C8B-B14F-4D97-AF65-F5344CB8AC3E}">
        <p14:creationId xmlns:p14="http://schemas.microsoft.com/office/powerpoint/2010/main" val="7694448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87" r:id="rId3"/>
  </p:sldLayoutIdLst>
  <p:hf hdr="0" dt="0"/>
  <p:txStyles>
    <p:titleStyle>
      <a:lvl1pPr algn="l" defTabSz="566968" rtl="0" eaLnBrk="1" latinLnBrk="0" hangingPunct="1">
        <a:lnSpc>
          <a:spcPct val="90000"/>
        </a:lnSpc>
        <a:spcBef>
          <a:spcPct val="0"/>
        </a:spcBef>
        <a:buNone/>
        <a:defRPr sz="2728" kern="1200">
          <a:solidFill>
            <a:schemeClr val="tx1"/>
          </a:solidFill>
          <a:latin typeface="Arial" panose="020B0604020202020204" pitchFamily="34" charset="0"/>
          <a:ea typeface="+mj-ea"/>
          <a:cs typeface="Arial" panose="020B0604020202020204" pitchFamily="34" charset="0"/>
        </a:defRPr>
      </a:lvl1pPr>
    </p:titleStyle>
    <p:bodyStyle>
      <a:lvl1pPr marL="141743" indent="-141743" algn="l" defTabSz="566968" rtl="0" eaLnBrk="1" latinLnBrk="0" hangingPunct="1">
        <a:lnSpc>
          <a:spcPct val="90000"/>
        </a:lnSpc>
        <a:spcBef>
          <a:spcPts val="621"/>
        </a:spcBef>
        <a:buFont typeface="Arial" panose="020B0604020202020204" pitchFamily="34" charset="0"/>
        <a:buChar char="•"/>
        <a:defRPr sz="1736" kern="1200">
          <a:solidFill>
            <a:schemeClr val="tx1"/>
          </a:solidFill>
          <a:latin typeface="Arial" panose="020B0604020202020204" pitchFamily="34" charset="0"/>
          <a:ea typeface="+mn-ea"/>
          <a:cs typeface="Arial" panose="020B0604020202020204" pitchFamily="34" charset="0"/>
        </a:defRPr>
      </a:lvl1pPr>
      <a:lvl2pPr marL="425227" indent="-141743" algn="l" defTabSz="566968" rtl="0" eaLnBrk="1" latinLnBrk="0" hangingPunct="1">
        <a:lnSpc>
          <a:spcPct val="90000"/>
        </a:lnSpc>
        <a:spcBef>
          <a:spcPts val="310"/>
        </a:spcBef>
        <a:buFont typeface="Arial" panose="020B0604020202020204" pitchFamily="34" charset="0"/>
        <a:buChar char="•"/>
        <a:defRPr sz="1488" kern="1200">
          <a:solidFill>
            <a:schemeClr val="tx1"/>
          </a:solidFill>
          <a:latin typeface="Arial" panose="020B0604020202020204" pitchFamily="34" charset="0"/>
          <a:ea typeface="+mn-ea"/>
          <a:cs typeface="Arial" panose="020B0604020202020204" pitchFamily="34" charset="0"/>
        </a:defRPr>
      </a:lvl2pPr>
      <a:lvl3pPr marL="708711" indent="-141743" algn="l" defTabSz="566968" rtl="0" eaLnBrk="1" latinLnBrk="0" hangingPunct="1">
        <a:lnSpc>
          <a:spcPct val="90000"/>
        </a:lnSpc>
        <a:spcBef>
          <a:spcPts val="310"/>
        </a:spcBef>
        <a:buFont typeface="Arial" panose="020B0604020202020204" pitchFamily="34" charset="0"/>
        <a:buChar char="•"/>
        <a:defRPr sz="1240" kern="1200">
          <a:solidFill>
            <a:schemeClr val="tx1"/>
          </a:solidFill>
          <a:latin typeface="Arial" panose="020B0604020202020204" pitchFamily="34" charset="0"/>
          <a:ea typeface="+mn-ea"/>
          <a:cs typeface="Arial" panose="020B0604020202020204" pitchFamily="34" charset="0"/>
        </a:defRPr>
      </a:lvl3pPr>
      <a:lvl4pPr marL="992195" indent="-141743" algn="l" defTabSz="566968" rtl="0" eaLnBrk="1" latinLnBrk="0" hangingPunct="1">
        <a:lnSpc>
          <a:spcPct val="90000"/>
        </a:lnSpc>
        <a:spcBef>
          <a:spcPts val="310"/>
        </a:spcBef>
        <a:buFont typeface="Arial" panose="020B0604020202020204" pitchFamily="34" charset="0"/>
        <a:buChar char="•"/>
        <a:defRPr sz="1117" kern="1200">
          <a:solidFill>
            <a:schemeClr val="tx1"/>
          </a:solidFill>
          <a:latin typeface="Arial" panose="020B0604020202020204" pitchFamily="34" charset="0"/>
          <a:ea typeface="+mn-ea"/>
          <a:cs typeface="Arial" panose="020B0604020202020204" pitchFamily="34" charset="0"/>
        </a:defRPr>
      </a:lvl4pPr>
      <a:lvl5pPr marL="1275679" indent="-141743" algn="l" defTabSz="566968" rtl="0" eaLnBrk="1" latinLnBrk="0" hangingPunct="1">
        <a:lnSpc>
          <a:spcPct val="90000"/>
        </a:lnSpc>
        <a:spcBef>
          <a:spcPts val="310"/>
        </a:spcBef>
        <a:buFont typeface="Arial" panose="020B0604020202020204" pitchFamily="34" charset="0"/>
        <a:buChar char="•"/>
        <a:defRPr sz="1117" kern="1200">
          <a:solidFill>
            <a:schemeClr val="tx1"/>
          </a:solidFill>
          <a:latin typeface="Arial" panose="020B0604020202020204" pitchFamily="34" charset="0"/>
          <a:ea typeface="+mn-ea"/>
          <a:cs typeface="Arial" panose="020B0604020202020204" pitchFamily="34" charset="0"/>
        </a:defRPr>
      </a:lvl5pPr>
      <a:lvl6pPr marL="1559163" indent="-141743" algn="l" defTabSz="56696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2647" indent="-141743" algn="l" defTabSz="56696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6131" indent="-141743" algn="l" defTabSz="56696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09615" indent="-141743" algn="l" defTabSz="566968"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fr-FR"/>
      </a:defPPr>
      <a:lvl1pPr marL="0" algn="l" defTabSz="566968" rtl="0" eaLnBrk="1" latinLnBrk="0" hangingPunct="1">
        <a:defRPr sz="1117" kern="1200">
          <a:solidFill>
            <a:schemeClr val="tx1"/>
          </a:solidFill>
          <a:latin typeface="+mn-lt"/>
          <a:ea typeface="+mn-ea"/>
          <a:cs typeface="+mn-cs"/>
        </a:defRPr>
      </a:lvl1pPr>
      <a:lvl2pPr marL="283484" algn="l" defTabSz="566968" rtl="0" eaLnBrk="1" latinLnBrk="0" hangingPunct="1">
        <a:defRPr sz="1117" kern="1200">
          <a:solidFill>
            <a:schemeClr val="tx1"/>
          </a:solidFill>
          <a:latin typeface="+mn-lt"/>
          <a:ea typeface="+mn-ea"/>
          <a:cs typeface="+mn-cs"/>
        </a:defRPr>
      </a:lvl2pPr>
      <a:lvl3pPr marL="566968" algn="l" defTabSz="566968" rtl="0" eaLnBrk="1" latinLnBrk="0" hangingPunct="1">
        <a:defRPr sz="1117" kern="1200">
          <a:solidFill>
            <a:schemeClr val="tx1"/>
          </a:solidFill>
          <a:latin typeface="+mn-lt"/>
          <a:ea typeface="+mn-ea"/>
          <a:cs typeface="+mn-cs"/>
        </a:defRPr>
      </a:lvl3pPr>
      <a:lvl4pPr marL="850452" algn="l" defTabSz="566968" rtl="0" eaLnBrk="1" latinLnBrk="0" hangingPunct="1">
        <a:defRPr sz="1117" kern="1200">
          <a:solidFill>
            <a:schemeClr val="tx1"/>
          </a:solidFill>
          <a:latin typeface="+mn-lt"/>
          <a:ea typeface="+mn-ea"/>
          <a:cs typeface="+mn-cs"/>
        </a:defRPr>
      </a:lvl4pPr>
      <a:lvl5pPr marL="1133936" algn="l" defTabSz="566968" rtl="0" eaLnBrk="1" latinLnBrk="0" hangingPunct="1">
        <a:defRPr sz="1117" kern="1200">
          <a:solidFill>
            <a:schemeClr val="tx1"/>
          </a:solidFill>
          <a:latin typeface="+mn-lt"/>
          <a:ea typeface="+mn-ea"/>
          <a:cs typeface="+mn-cs"/>
        </a:defRPr>
      </a:lvl5pPr>
      <a:lvl6pPr marL="1417420" algn="l" defTabSz="566968" rtl="0" eaLnBrk="1" latinLnBrk="0" hangingPunct="1">
        <a:defRPr sz="1117" kern="1200">
          <a:solidFill>
            <a:schemeClr val="tx1"/>
          </a:solidFill>
          <a:latin typeface="+mn-lt"/>
          <a:ea typeface="+mn-ea"/>
          <a:cs typeface="+mn-cs"/>
        </a:defRPr>
      </a:lvl6pPr>
      <a:lvl7pPr marL="1700904" algn="l" defTabSz="566968" rtl="0" eaLnBrk="1" latinLnBrk="0" hangingPunct="1">
        <a:defRPr sz="1117" kern="1200">
          <a:solidFill>
            <a:schemeClr val="tx1"/>
          </a:solidFill>
          <a:latin typeface="+mn-lt"/>
          <a:ea typeface="+mn-ea"/>
          <a:cs typeface="+mn-cs"/>
        </a:defRPr>
      </a:lvl7pPr>
      <a:lvl8pPr marL="1984388" algn="l" defTabSz="566968" rtl="0" eaLnBrk="1" latinLnBrk="0" hangingPunct="1">
        <a:defRPr sz="1117" kern="1200">
          <a:solidFill>
            <a:schemeClr val="tx1"/>
          </a:solidFill>
          <a:latin typeface="+mn-lt"/>
          <a:ea typeface="+mn-ea"/>
          <a:cs typeface="+mn-cs"/>
        </a:defRPr>
      </a:lvl8pPr>
      <a:lvl9pPr marL="2267872" algn="l" defTabSz="566968" rtl="0" eaLnBrk="1" latinLnBrk="0" hangingPunct="1">
        <a:defRPr sz="1117"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4320">
          <p15:clr>
            <a:srgbClr val="F26B43"/>
          </p15:clr>
        </p15:guide>
        <p15:guide id="3" pos="81">
          <p15:clr>
            <a:srgbClr val="F26B43"/>
          </p15:clr>
        </p15:guide>
        <p15:guide id="4" pos="164">
          <p15:clr>
            <a:srgbClr val="F26B43"/>
          </p15:clr>
        </p15:guide>
        <p15:guide id="5" pos="488">
          <p15:clr>
            <a:srgbClr val="F26B43"/>
          </p15:clr>
        </p15:guide>
        <p15:guide id="6" pos="572">
          <p15:clr>
            <a:srgbClr val="F26B43"/>
          </p15:clr>
        </p15:guide>
        <p15:guide id="7" pos="896">
          <p15:clr>
            <a:srgbClr val="F26B43"/>
          </p15:clr>
        </p15:guide>
        <p15:guide id="8" pos="979">
          <p15:clr>
            <a:srgbClr val="F26B43"/>
          </p15:clr>
        </p15:guide>
        <p15:guide id="9" pos="1303">
          <p15:clr>
            <a:srgbClr val="F26B43"/>
          </p15:clr>
        </p15:guide>
        <p15:guide id="10" pos="1387">
          <p15:clr>
            <a:srgbClr val="F26B43"/>
          </p15:clr>
        </p15:guide>
        <p15:guide id="11" pos="1711">
          <p15:clr>
            <a:srgbClr val="F26B43"/>
          </p15:clr>
        </p15:guide>
        <p15:guide id="12" pos="1794">
          <p15:clr>
            <a:srgbClr val="F26B43"/>
          </p15:clr>
        </p15:guide>
        <p15:guide id="13" pos="2118">
          <p15:clr>
            <a:srgbClr val="F26B43"/>
          </p15:clr>
        </p15:guide>
        <p15:guide id="14" pos="2202">
          <p15:clr>
            <a:srgbClr val="F26B43"/>
          </p15:clr>
        </p15:guide>
        <p15:guide id="15" pos="2526">
          <p15:clr>
            <a:srgbClr val="F26B43"/>
          </p15:clr>
        </p15:guide>
        <p15:guide id="16" pos="2609">
          <p15:clr>
            <a:srgbClr val="F26B43"/>
          </p15:clr>
        </p15:guide>
        <p15:guide id="17" pos="2933">
          <p15:clr>
            <a:srgbClr val="F26B43"/>
          </p15:clr>
        </p15:guide>
        <p15:guide id="18" pos="3016">
          <p15:clr>
            <a:srgbClr val="F26B43"/>
          </p15:clr>
        </p15:guide>
        <p15:guide id="19" pos="3340">
          <p15:clr>
            <a:srgbClr val="F26B43"/>
          </p15:clr>
        </p15:guide>
        <p15:guide id="20" pos="3424">
          <p15:clr>
            <a:srgbClr val="F26B43"/>
          </p15:clr>
        </p15:guide>
        <p15:guide id="21" pos="3748">
          <p15:clr>
            <a:srgbClr val="F26B43"/>
          </p15:clr>
        </p15:guide>
        <p15:guide id="22" pos="3831">
          <p15:clr>
            <a:srgbClr val="F26B43"/>
          </p15:clr>
        </p15:guide>
        <p15:guide id="23" pos="4155">
          <p15:clr>
            <a:srgbClr val="F26B43"/>
          </p15:clr>
        </p15:guide>
        <p15:guide id="24" pos="4239">
          <p15:clr>
            <a:srgbClr val="F26B43"/>
          </p15:clr>
        </p15:guide>
        <p15:guide id="25" orient="horz">
          <p15:clr>
            <a:srgbClr val="F26B43"/>
          </p15:clr>
        </p15:guide>
        <p15:guide id="26" orient="horz" pos="5760">
          <p15:clr>
            <a:srgbClr val="F26B43"/>
          </p15:clr>
        </p15:guide>
        <p15:guide id="27" orient="horz" pos="192">
          <p15:clr>
            <a:srgbClr val="F26B43"/>
          </p15:clr>
        </p15:guide>
        <p15:guide id="28" orient="horz" pos="448">
          <p15:clr>
            <a:srgbClr val="F26B43"/>
          </p15:clr>
        </p15:guide>
        <p15:guide id="29" orient="horz" pos="1216">
          <p15:clr>
            <a:srgbClr val="F26B43"/>
          </p15:clr>
        </p15:guide>
        <p15:guide id="30" orient="horz" pos="1472">
          <p15:clr>
            <a:srgbClr val="F26B43"/>
          </p15:clr>
        </p15:guide>
        <p15:guide id="31" orient="horz" pos="2240">
          <p15:clr>
            <a:srgbClr val="F26B43"/>
          </p15:clr>
        </p15:guide>
        <p15:guide id="32" orient="horz" pos="2496">
          <p15:clr>
            <a:srgbClr val="F26B43"/>
          </p15:clr>
        </p15:guide>
        <p15:guide id="33" orient="horz" pos="3264">
          <p15:clr>
            <a:srgbClr val="F26B43"/>
          </p15:clr>
        </p15:guide>
        <p15:guide id="34" orient="horz" pos="3520">
          <p15:clr>
            <a:srgbClr val="F26B43"/>
          </p15:clr>
        </p15:guide>
        <p15:guide id="35" orient="horz" pos="4288">
          <p15:clr>
            <a:srgbClr val="F26B43"/>
          </p15:clr>
        </p15:guide>
        <p15:guide id="36" orient="horz" pos="4544">
          <p15:clr>
            <a:srgbClr val="F26B43"/>
          </p15:clr>
        </p15:guide>
        <p15:guide id="37" orient="horz" pos="5312">
          <p15:clr>
            <a:srgbClr val="F26B43"/>
          </p15:clr>
        </p15:guide>
        <p15:guide id="38" orient="horz" pos="55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37504-FD73-718E-42EA-4C0FBDCEE8DD}"/>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9929DDC2-A69C-1A26-026B-1BA13CBE200C}"/>
              </a:ext>
            </a:extLst>
          </p:cNvPr>
          <p:cNvSpPr>
            <a:spLocks noGrp="1"/>
          </p:cNvSpPr>
          <p:nvPr>
            <p:ph type="title"/>
          </p:nvPr>
        </p:nvSpPr>
        <p:spPr>
          <a:xfrm>
            <a:off x="265854" y="5695526"/>
            <a:ext cx="6236070" cy="983570"/>
          </a:xfrm>
        </p:spPr>
        <p:txBody>
          <a:bodyPr/>
          <a:lstStyle/>
          <a:p>
            <a:pPr>
              <a:lnSpc>
                <a:spcPct val="100000"/>
              </a:lnSpc>
            </a:pPr>
            <a:r>
              <a:rPr lang="fr-FR" dirty="0"/>
              <a:t>DRMCast</a:t>
            </a:r>
          </a:p>
        </p:txBody>
      </p:sp>
      <p:sp>
        <p:nvSpPr>
          <p:cNvPr id="5" name="Espace réservé du texte 4">
            <a:extLst>
              <a:ext uri="{FF2B5EF4-FFF2-40B4-BE49-F238E27FC236}">
                <a16:creationId xmlns:a16="http://schemas.microsoft.com/office/drawing/2014/main" id="{6631A81D-2775-5A71-5C1F-9EF5D4E26F71}"/>
              </a:ext>
            </a:extLst>
          </p:cNvPr>
          <p:cNvSpPr>
            <a:spLocks noGrp="1"/>
          </p:cNvSpPr>
          <p:nvPr>
            <p:ph type="body" sz="quarter" idx="13"/>
          </p:nvPr>
        </p:nvSpPr>
        <p:spPr>
          <a:xfrm>
            <a:off x="265854" y="7015068"/>
            <a:ext cx="5798062" cy="2158426"/>
          </a:xfrm>
        </p:spPr>
        <p:txBody>
          <a:bodyPr/>
          <a:lstStyle/>
          <a:p>
            <a:pPr algn="l">
              <a:spcAft>
                <a:spcPts val="1200"/>
              </a:spcAft>
            </a:pPr>
            <a:r>
              <a:rPr lang="fr-FR" sz="2200" dirty="0"/>
              <a:t>Diffusez vos contenus multimédias à l’autre bout du monde.</a:t>
            </a:r>
          </a:p>
        </p:txBody>
      </p:sp>
      <p:pic>
        <p:nvPicPr>
          <p:cNvPr id="10" name="Espace réservé pour une image  9" descr="Une image contenant herbe, plein air, ciel, terrain de jeux&#10;&#10;Le contenu généré par l’IA peut être incorrect.">
            <a:extLst>
              <a:ext uri="{FF2B5EF4-FFF2-40B4-BE49-F238E27FC236}">
                <a16:creationId xmlns:a16="http://schemas.microsoft.com/office/drawing/2014/main" id="{4716E271-2217-8372-639E-DBDC482FB16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492" r="98"/>
          <a:stretch>
            <a:fillRect/>
          </a:stretch>
        </p:blipFill>
        <p:spPr>
          <a:xfrm>
            <a:off x="0" y="360"/>
            <a:ext cx="7559675" cy="5359194"/>
          </a:xfrm>
        </p:spPr>
      </p:pic>
      <p:pic>
        <p:nvPicPr>
          <p:cNvPr id="4" name="Image 3">
            <a:extLst>
              <a:ext uri="{FF2B5EF4-FFF2-40B4-BE49-F238E27FC236}">
                <a16:creationId xmlns:a16="http://schemas.microsoft.com/office/drawing/2014/main" id="{670FFFBB-DF45-5624-88D9-DF7E6E4996FD}"/>
              </a:ext>
            </a:extLst>
          </p:cNvPr>
          <p:cNvPicPr>
            <a:picLocks noChangeAspect="1"/>
          </p:cNvPicPr>
          <p:nvPr/>
        </p:nvPicPr>
        <p:blipFill>
          <a:blip r:embed="rId3"/>
          <a:stretch>
            <a:fillRect/>
          </a:stretch>
        </p:blipFill>
        <p:spPr>
          <a:xfrm>
            <a:off x="5193326" y="3719729"/>
            <a:ext cx="2178974" cy="1429787"/>
          </a:xfrm>
          <a:prstGeom prst="roundRect">
            <a:avLst>
              <a:gd name="adj" fmla="val 6926"/>
            </a:avLst>
          </a:prstGeom>
        </p:spPr>
      </p:pic>
    </p:spTree>
    <p:extLst>
      <p:ext uri="{BB962C8B-B14F-4D97-AF65-F5344CB8AC3E}">
        <p14:creationId xmlns:p14="http://schemas.microsoft.com/office/powerpoint/2010/main" val="100211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4A92C-15BB-54B2-3E2A-194E6C2C9C9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0E83489-F588-7C45-EFFF-B4957836DDCE}"/>
              </a:ext>
            </a:extLst>
          </p:cNvPr>
          <p:cNvSpPr/>
          <p:nvPr/>
        </p:nvSpPr>
        <p:spPr>
          <a:xfrm>
            <a:off x="320206" y="5017310"/>
            <a:ext cx="6919262" cy="3343111"/>
          </a:xfrm>
          <a:prstGeom prst="rect">
            <a:avLst/>
          </a:prstGeom>
          <a:solidFill>
            <a:srgbClr val="EAEC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p>
        </p:txBody>
      </p:sp>
      <p:sp>
        <p:nvSpPr>
          <p:cNvPr id="5" name="ZoneTexte 4">
            <a:extLst>
              <a:ext uri="{FF2B5EF4-FFF2-40B4-BE49-F238E27FC236}">
                <a16:creationId xmlns:a16="http://schemas.microsoft.com/office/drawing/2014/main" id="{39519AF1-B19B-23D1-05E0-D7C762E13EF9}"/>
              </a:ext>
            </a:extLst>
          </p:cNvPr>
          <p:cNvSpPr txBox="1"/>
          <p:nvPr/>
        </p:nvSpPr>
        <p:spPr>
          <a:xfrm>
            <a:off x="212879" y="323182"/>
            <a:ext cx="7026589" cy="1005403"/>
          </a:xfrm>
          <a:prstGeom prst="rect">
            <a:avLst/>
          </a:prstGeom>
          <a:noFill/>
        </p:spPr>
        <p:txBody>
          <a:bodyPr wrap="square">
            <a:spAutoFit/>
          </a:bodyPr>
          <a:lstStyle/>
          <a:p>
            <a:pPr algn="just">
              <a:spcAft>
                <a:spcPts val="400"/>
              </a:spcAft>
            </a:pPr>
            <a:r>
              <a:rPr lang="fr-FR" sz="1400" b="1" dirty="0">
                <a:solidFill>
                  <a:srgbClr val="5752B7"/>
                </a:solidFill>
              </a:rPr>
              <a:t>TDF a conçu et développé DRMCast, un système complet d’émission et de réception basé sur la norme de diffusion DRM. </a:t>
            </a:r>
          </a:p>
          <a:p>
            <a:pPr algn="just">
              <a:spcAft>
                <a:spcPts val="1200"/>
              </a:spcAft>
            </a:pPr>
            <a:r>
              <a:rPr lang="fr-FR" sz="1400" b="1" dirty="0">
                <a:solidFill>
                  <a:srgbClr val="5752B7"/>
                </a:solidFill>
              </a:rPr>
              <a:t>Un boitier DRMCast mobile, léger et autonome rediffuse localement en wifi les contenus numériques qu’il reçoit en Ondes Courtes (OC).</a:t>
            </a:r>
            <a:endParaRPr lang="fr-FR" sz="1400" b="1" dirty="0">
              <a:solidFill>
                <a:srgbClr val="5752B7"/>
              </a:solidFill>
              <a:highlight>
                <a:srgbClr val="FFFF00"/>
              </a:highlight>
            </a:endParaRPr>
          </a:p>
        </p:txBody>
      </p:sp>
      <p:sp>
        <p:nvSpPr>
          <p:cNvPr id="12" name="Zone de texte 2">
            <a:extLst>
              <a:ext uri="{FF2B5EF4-FFF2-40B4-BE49-F238E27FC236}">
                <a16:creationId xmlns:a16="http://schemas.microsoft.com/office/drawing/2014/main" id="{C98D3B61-BF30-0B7C-7B6A-317694ECB589}"/>
              </a:ext>
            </a:extLst>
          </p:cNvPr>
          <p:cNvSpPr txBox="1">
            <a:spLocks noChangeArrowheads="1"/>
          </p:cNvSpPr>
          <p:nvPr/>
        </p:nvSpPr>
        <p:spPr bwMode="auto">
          <a:xfrm>
            <a:off x="328883" y="5105055"/>
            <a:ext cx="4779596" cy="322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ts val="400"/>
              </a:spcAft>
              <a:buClr>
                <a:srgbClr val="5752B7"/>
              </a:buClr>
            </a:pPr>
            <a:r>
              <a:rPr lang="fr-FR" sz="1400" b="1" dirty="0">
                <a:solidFill>
                  <a:srgbClr val="5752B7"/>
                </a:solidFill>
              </a:rPr>
              <a:t>Caractéristiques techniques du boitier DRMCast </a:t>
            </a:r>
            <a:r>
              <a:rPr lang="fr-FR" altLang="fr-FR" sz="1400" b="1" dirty="0">
                <a:solidFill>
                  <a:srgbClr val="5752B7"/>
                </a:solidFill>
                <a:ea typeface="Calibri" panose="020F0502020204030204" pitchFamily="34" charset="0"/>
                <a:cs typeface="Times New Roman" panose="02020603050405020304" pitchFamily="18" charset="0"/>
              </a:rPr>
              <a:t>:</a:t>
            </a:r>
            <a:endParaRPr kumimoji="0" lang="fr-FR" altLang="fr-FR" sz="120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endParaRPr>
          </a:p>
          <a:p>
            <a:pPr marL="171450" indent="-171450" defTabSz="914400" eaLnBrk="0" fontAlgn="base" hangingPunct="0">
              <a:spcBef>
                <a:spcPct val="0"/>
              </a:spcBef>
              <a:spcAft>
                <a:spcPts val="200"/>
              </a:spcAft>
              <a:buClr>
                <a:srgbClr val="5752B7"/>
              </a:buClr>
              <a:buFont typeface="Wingdings" panose="05000000000000000000" pitchFamily="2" charset="2"/>
              <a:buChar char="§"/>
            </a:pPr>
            <a:r>
              <a:rPr lang="fr-FR" altLang="fr-FR" sz="1100" dirty="0">
                <a:latin typeface="+mj-lt"/>
                <a:ea typeface="Times New Roman" panose="02020603050405020304" pitchFamily="18" charset="0"/>
                <a:cs typeface="Arial" panose="020B0604020202020204" pitchFamily="34" charset="0"/>
              </a:rPr>
              <a:t>Mobile, c</a:t>
            </a:r>
            <a:r>
              <a:rPr kumimoji="0" lang="fr-FR" altLang="fr-FR" sz="110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ompact et léger (d</a:t>
            </a:r>
            <a:r>
              <a:rPr lang="fr-FR" altLang="fr-FR" sz="1100" dirty="0">
                <a:ea typeface="Times New Roman" panose="02020603050405020304" pitchFamily="18" charset="0"/>
                <a:cs typeface="Arial" panose="020B0604020202020204" pitchFamily="34" charset="0"/>
              </a:rPr>
              <a:t>imensions 165 x 120 x 80 mm)</a:t>
            </a:r>
            <a:endParaRPr kumimoji="0" lang="fr-FR" altLang="fr-FR" sz="110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endParaRPr>
          </a:p>
          <a:p>
            <a:pPr marL="171450" lvl="0" indent="-171450" defTabSz="914400" eaLnBrk="0" fontAlgn="base" hangingPunct="0">
              <a:spcBef>
                <a:spcPct val="0"/>
              </a:spcBef>
              <a:spcAft>
                <a:spcPts val="200"/>
              </a:spcAft>
              <a:buClr>
                <a:srgbClr val="5752B7"/>
              </a:buClr>
              <a:buFont typeface="Wingdings" panose="05000000000000000000" pitchFamily="2" charset="2"/>
              <a:buChar char="§"/>
            </a:pPr>
            <a:r>
              <a:rPr kumimoji="0" lang="fr-FR" altLang="fr-FR" sz="110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Robuste : boitier métal renforcé, usage extérieur, étanche </a:t>
            </a:r>
            <a:r>
              <a:rPr lang="fr-FR" altLang="fr-FR" sz="1100" dirty="0">
                <a:latin typeface="+mj-lt"/>
                <a:ea typeface="Times New Roman" panose="02020603050405020304" pitchFamily="18" charset="0"/>
                <a:cs typeface="Arial" panose="020B0604020202020204" pitchFamily="34" charset="0"/>
              </a:rPr>
              <a:t>IP67</a:t>
            </a:r>
          </a:p>
          <a:p>
            <a:pPr marL="171450" indent="-171450" defTabSz="914400" eaLnBrk="0" fontAlgn="base" hangingPunct="0">
              <a:spcBef>
                <a:spcPct val="0"/>
              </a:spcBef>
              <a:spcAft>
                <a:spcPts val="200"/>
              </a:spcAft>
              <a:buClr>
                <a:srgbClr val="5752B7"/>
              </a:buClr>
              <a:buFont typeface="Wingdings" panose="05000000000000000000" pitchFamily="2" charset="2"/>
              <a:buChar char="§"/>
            </a:pPr>
            <a:r>
              <a:rPr lang="fr-FR" sz="1100" dirty="0"/>
              <a:t>Réception des flux HF/OC AM et DRM avec une antenne filaire simple</a:t>
            </a:r>
          </a:p>
          <a:p>
            <a:pPr marL="171450" indent="-171450" defTabSz="914400" eaLnBrk="0" fontAlgn="base" hangingPunct="0">
              <a:spcBef>
                <a:spcPct val="0"/>
              </a:spcBef>
              <a:spcAft>
                <a:spcPts val="200"/>
              </a:spcAft>
              <a:buClr>
                <a:srgbClr val="5752B7"/>
              </a:buClr>
              <a:buFont typeface="Wingdings" panose="05000000000000000000" pitchFamily="2" charset="2"/>
              <a:buChar char="§"/>
            </a:pPr>
            <a:r>
              <a:rPr lang="fr-FR" sz="1100" dirty="0">
                <a:solidFill>
                  <a:srgbClr val="000013"/>
                </a:solidFill>
              </a:rPr>
              <a:t>Gestion automatique des changements de fréquences Ondes Courtes</a:t>
            </a:r>
          </a:p>
          <a:p>
            <a:pPr marL="171450" indent="-171450" defTabSz="914400" eaLnBrk="0" fontAlgn="base" hangingPunct="0">
              <a:spcBef>
                <a:spcPct val="0"/>
              </a:spcBef>
              <a:spcAft>
                <a:spcPts val="200"/>
              </a:spcAft>
              <a:buClr>
                <a:srgbClr val="5752B7"/>
              </a:buClr>
              <a:buFont typeface="Wingdings" panose="05000000000000000000" pitchFamily="2" charset="2"/>
              <a:buChar char="§"/>
            </a:pPr>
            <a:r>
              <a:rPr lang="fr-FR" sz="1100" dirty="0">
                <a:solidFill>
                  <a:srgbClr val="000013"/>
                </a:solidFill>
              </a:rPr>
              <a:t>C</a:t>
            </a:r>
            <a:r>
              <a:rPr lang="fr-FR" sz="1100" dirty="0"/>
              <a:t>apacité d’enregistrement : + de 48 heures de contenus DRM</a:t>
            </a:r>
          </a:p>
          <a:p>
            <a:pPr marL="171450" marR="0" lvl="0" indent="-171450" algn="l" defTabSz="914400" rtl="0" eaLnBrk="0" fontAlgn="base" latinLnBrk="0" hangingPunct="0">
              <a:lnSpc>
                <a:spcPct val="100000"/>
              </a:lnSpc>
              <a:spcBef>
                <a:spcPct val="0"/>
              </a:spcBef>
              <a:spcAft>
                <a:spcPts val="200"/>
              </a:spcAft>
              <a:buClr>
                <a:srgbClr val="5752B7"/>
              </a:buClr>
              <a:buSzTx/>
              <a:buFont typeface="Wingdings" panose="05000000000000000000" pitchFamily="2" charset="2"/>
              <a:buChar char="§"/>
              <a:tabLst/>
            </a:pPr>
            <a:r>
              <a:rPr kumimoji="0" lang="fr-FR" altLang="fr-FR" sz="110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Alimentation secteur ou batterie (+ de 6h d’autonomie)</a:t>
            </a:r>
            <a:endParaRPr kumimoji="0" lang="fr-FR" altLang="fr-FR" sz="300" i="0" u="none" strike="noStrike" cap="none" normalizeH="0" baseline="0" dirty="0">
              <a:ln>
                <a:noFill/>
              </a:ln>
              <a:solidFill>
                <a:schemeClr val="tx1"/>
              </a:solidFill>
              <a:effectLst/>
              <a:latin typeface="+mj-lt"/>
            </a:endParaRPr>
          </a:p>
          <a:p>
            <a:pPr marL="171450" marR="0" lvl="0" indent="-171450" algn="l" defTabSz="914400" rtl="0" eaLnBrk="0" fontAlgn="base" latinLnBrk="0" hangingPunct="0">
              <a:lnSpc>
                <a:spcPct val="100000"/>
              </a:lnSpc>
              <a:spcBef>
                <a:spcPct val="0"/>
              </a:spcBef>
              <a:spcAft>
                <a:spcPts val="200"/>
              </a:spcAft>
              <a:buClr>
                <a:srgbClr val="5752B7"/>
              </a:buClr>
              <a:buSzTx/>
              <a:buFont typeface="Wingdings" panose="05000000000000000000" pitchFamily="2" charset="2"/>
              <a:buChar char="§"/>
              <a:tabLst/>
            </a:pPr>
            <a:r>
              <a:rPr kumimoji="0" lang="fr-FR" altLang="fr-FR" sz="110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Connectivité : Entrée antenne, sorties audio mini jack</a:t>
            </a:r>
            <a:r>
              <a:rPr lang="fr-FR" altLang="fr-FR" sz="1100" dirty="0">
                <a:latin typeface="+mj-lt"/>
                <a:ea typeface="Times New Roman" panose="02020603050405020304" pitchFamily="18" charset="0"/>
                <a:cs typeface="Arial" panose="020B0604020202020204" pitchFamily="34" charset="0"/>
              </a:rPr>
              <a:t> &amp; </a:t>
            </a:r>
            <a:r>
              <a:rPr kumimoji="0" lang="fr-FR" altLang="fr-FR" sz="110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Ethernet RJ45</a:t>
            </a:r>
          </a:p>
          <a:p>
            <a:pPr marL="171450" marR="0" lvl="0" indent="-171450" algn="l" defTabSz="914400" rtl="0" eaLnBrk="0" fontAlgn="base" latinLnBrk="0" hangingPunct="0">
              <a:lnSpc>
                <a:spcPct val="100000"/>
              </a:lnSpc>
              <a:spcBef>
                <a:spcPct val="0"/>
              </a:spcBef>
              <a:spcAft>
                <a:spcPts val="200"/>
              </a:spcAft>
              <a:buClr>
                <a:srgbClr val="5752B7"/>
              </a:buClr>
              <a:buSzTx/>
              <a:buFont typeface="Wingdings" panose="05000000000000000000" pitchFamily="2" charset="2"/>
              <a:buChar char="§"/>
              <a:tabLst/>
            </a:pPr>
            <a:endParaRPr lang="fr-FR" altLang="fr-FR" sz="800" dirty="0">
              <a:latin typeface="+mj-lt"/>
              <a:cs typeface="Arial" panose="020B0604020202020204" pitchFamily="34" charset="0"/>
            </a:endParaRPr>
          </a:p>
          <a:p>
            <a:pPr defTabSz="914400" eaLnBrk="0" fontAlgn="base" hangingPunct="0">
              <a:spcBef>
                <a:spcPct val="0"/>
              </a:spcBef>
              <a:spcAft>
                <a:spcPts val="400"/>
              </a:spcAft>
              <a:buClr>
                <a:srgbClr val="5752B7"/>
              </a:buClr>
            </a:pPr>
            <a:r>
              <a:rPr lang="fr-FR" sz="1400" b="1" dirty="0">
                <a:solidFill>
                  <a:srgbClr val="5752B7"/>
                </a:solidFill>
              </a:rPr>
              <a:t>Applications :</a:t>
            </a:r>
          </a:p>
          <a:p>
            <a:pPr marL="179388" lvl="1" indent="-179388">
              <a:lnSpc>
                <a:spcPct val="110000"/>
              </a:lnSpc>
              <a:buClr>
                <a:srgbClr val="5752B7"/>
              </a:buClr>
              <a:buFont typeface="Wingdings" panose="05000000000000000000" pitchFamily="2" charset="2"/>
              <a:buChar char="§"/>
            </a:pPr>
            <a:r>
              <a:rPr lang="fr-FR" altLang="fr-FR" sz="1100" dirty="0">
                <a:ea typeface="Times New Roman" panose="02020603050405020304" pitchFamily="18" charset="0"/>
                <a:cs typeface="Times New Roman" panose="02020603050405020304" pitchFamily="18" charset="0"/>
              </a:rPr>
              <a:t>Couvrir à partir du territoire français des zones </a:t>
            </a:r>
            <a:r>
              <a:rPr lang="fr-FR" sz="1100" dirty="0"/>
              <a:t>sans infrastructure</a:t>
            </a:r>
            <a:r>
              <a:rPr lang="fr-FR" altLang="fr-FR" sz="1100" dirty="0">
                <a:ea typeface="Times New Roman" panose="02020603050405020304" pitchFamily="18" charset="0"/>
                <a:cs typeface="Times New Roman" panose="02020603050405020304" pitchFamily="18" charset="0"/>
              </a:rPr>
              <a:t> </a:t>
            </a:r>
            <a:r>
              <a:rPr lang="fr-FR" sz="1100" dirty="0"/>
              <a:t>de diffusion locale </a:t>
            </a:r>
            <a:r>
              <a:rPr lang="fr-FR" sz="1100" dirty="0">
                <a:cs typeface="Times New Roman" panose="02020603050405020304" pitchFamily="18" charset="0"/>
              </a:rPr>
              <a:t>: </a:t>
            </a:r>
            <a:r>
              <a:rPr lang="fr-FR" sz="1100" dirty="0"/>
              <a:t>zones non couvertes, zones sans réseaux, zones où les conditions techniques ou économiques sont difficiles (coût data mobiles), zones dévastées etc…</a:t>
            </a:r>
          </a:p>
          <a:p>
            <a:pPr marL="171450" lvl="0" indent="-171450" defTabSz="914400" eaLnBrk="0" fontAlgn="base" hangingPunct="0">
              <a:spcBef>
                <a:spcPct val="0"/>
              </a:spcBef>
              <a:spcAft>
                <a:spcPts val="200"/>
              </a:spcAft>
              <a:buClr>
                <a:srgbClr val="5752B7"/>
              </a:buClr>
              <a:buFont typeface="Wingdings" panose="05000000000000000000" pitchFamily="2" charset="2"/>
              <a:buChar char="§"/>
            </a:pPr>
            <a:r>
              <a:rPr lang="fr-FR" altLang="fr-FR" sz="1100" dirty="0">
                <a:cs typeface="Times New Roman" panose="02020603050405020304" pitchFamily="18" charset="0"/>
              </a:rPr>
              <a:t>Transmission de programmes radio longue distance</a:t>
            </a:r>
          </a:p>
          <a:p>
            <a:pPr marL="171450" lvl="0" indent="-171450" defTabSz="914400" eaLnBrk="0" fontAlgn="base" hangingPunct="0">
              <a:spcBef>
                <a:spcPct val="0"/>
              </a:spcBef>
              <a:spcAft>
                <a:spcPts val="200"/>
              </a:spcAft>
              <a:buClr>
                <a:srgbClr val="5752B7"/>
              </a:buClr>
              <a:buFont typeface="Wingdings" panose="05000000000000000000" pitchFamily="2" charset="2"/>
              <a:buChar char="§"/>
            </a:pPr>
            <a:r>
              <a:rPr kumimoji="0" lang="fr-FR" altLang="fr-FR" sz="1100" i="0" u="none" strike="noStrike" cap="none" normalizeH="0" baseline="0" dirty="0">
                <a:ln>
                  <a:noFill/>
                </a:ln>
                <a:solidFill>
                  <a:schemeClr val="tx1"/>
                </a:solidFill>
                <a:effectLst/>
                <a:latin typeface="+mj-lt"/>
                <a:cs typeface="Times New Roman" panose="02020603050405020304" pitchFamily="18" charset="0"/>
              </a:rPr>
              <a:t>…/…</a:t>
            </a:r>
            <a:endParaRPr kumimoji="0" lang="fr-FR" altLang="fr-FR" i="0" u="none" strike="noStrike" cap="none" normalizeH="0" baseline="0" dirty="0">
              <a:ln>
                <a:noFill/>
              </a:ln>
              <a:solidFill>
                <a:schemeClr val="tx1"/>
              </a:solidFill>
              <a:effectLst/>
              <a:latin typeface="+mj-lt"/>
            </a:endParaRPr>
          </a:p>
        </p:txBody>
      </p:sp>
      <p:sp>
        <p:nvSpPr>
          <p:cNvPr id="15" name="Rectangle 15">
            <a:extLst>
              <a:ext uri="{FF2B5EF4-FFF2-40B4-BE49-F238E27FC236}">
                <a16:creationId xmlns:a16="http://schemas.microsoft.com/office/drawing/2014/main" id="{3DE86564-2BC3-E863-818F-F4D3D563DCE8}"/>
              </a:ext>
            </a:extLst>
          </p:cNvPr>
          <p:cNvSpPr>
            <a:spLocks noChangeArrowheads="1"/>
          </p:cNvSpPr>
          <p:nvPr/>
        </p:nvSpPr>
        <p:spPr bwMode="auto">
          <a:xfrm>
            <a:off x="-228872" y="-656114"/>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16">
            <a:extLst>
              <a:ext uri="{FF2B5EF4-FFF2-40B4-BE49-F238E27FC236}">
                <a16:creationId xmlns:a16="http://schemas.microsoft.com/office/drawing/2014/main" id="{790AFFFF-5E93-F049-5B86-F3528EB9EF1B}"/>
              </a:ext>
            </a:extLst>
          </p:cNvPr>
          <p:cNvSpPr>
            <a:spLocks noChangeArrowheads="1"/>
          </p:cNvSpPr>
          <p:nvPr/>
        </p:nvSpPr>
        <p:spPr bwMode="auto">
          <a:xfrm>
            <a:off x="-228872" y="-198914"/>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7" name="Rectangle 18">
            <a:extLst>
              <a:ext uri="{FF2B5EF4-FFF2-40B4-BE49-F238E27FC236}">
                <a16:creationId xmlns:a16="http://schemas.microsoft.com/office/drawing/2014/main" id="{1FF60870-6393-4C1B-3D86-F959301DFE00}"/>
              </a:ext>
            </a:extLst>
          </p:cNvPr>
          <p:cNvSpPr>
            <a:spLocks noChangeArrowheads="1"/>
          </p:cNvSpPr>
          <p:nvPr/>
        </p:nvSpPr>
        <p:spPr bwMode="auto">
          <a:xfrm>
            <a:off x="-228872" y="-198914"/>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19">
            <a:extLst>
              <a:ext uri="{FF2B5EF4-FFF2-40B4-BE49-F238E27FC236}">
                <a16:creationId xmlns:a16="http://schemas.microsoft.com/office/drawing/2014/main" id="{6C303325-703A-7B40-B08C-4C2F94CB7787}"/>
              </a:ext>
            </a:extLst>
          </p:cNvPr>
          <p:cNvSpPr>
            <a:spLocks noChangeArrowheads="1"/>
          </p:cNvSpPr>
          <p:nvPr/>
        </p:nvSpPr>
        <p:spPr bwMode="auto">
          <a:xfrm>
            <a:off x="-228872" y="-198914"/>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21">
            <a:extLst>
              <a:ext uri="{FF2B5EF4-FFF2-40B4-BE49-F238E27FC236}">
                <a16:creationId xmlns:a16="http://schemas.microsoft.com/office/drawing/2014/main" id="{CB4E0A75-75C7-2860-C0C5-8C5232956778}"/>
              </a:ext>
            </a:extLst>
          </p:cNvPr>
          <p:cNvSpPr>
            <a:spLocks noChangeArrowheads="1"/>
          </p:cNvSpPr>
          <p:nvPr/>
        </p:nvSpPr>
        <p:spPr bwMode="auto">
          <a:xfrm>
            <a:off x="-228872" y="-198914"/>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 name="Rectangle 24">
            <a:extLst>
              <a:ext uri="{FF2B5EF4-FFF2-40B4-BE49-F238E27FC236}">
                <a16:creationId xmlns:a16="http://schemas.microsoft.com/office/drawing/2014/main" id="{C51E7A23-3BD1-71A4-BD9D-A1CF3A2F4C04}"/>
              </a:ext>
            </a:extLst>
          </p:cNvPr>
          <p:cNvSpPr>
            <a:spLocks noChangeArrowheads="1"/>
          </p:cNvSpPr>
          <p:nvPr/>
        </p:nvSpPr>
        <p:spPr bwMode="auto">
          <a:xfrm>
            <a:off x="-228872" y="-198914"/>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25">
            <a:extLst>
              <a:ext uri="{FF2B5EF4-FFF2-40B4-BE49-F238E27FC236}">
                <a16:creationId xmlns:a16="http://schemas.microsoft.com/office/drawing/2014/main" id="{4289F1B0-7B85-257F-C4AB-BE3751A91C8F}"/>
              </a:ext>
            </a:extLst>
          </p:cNvPr>
          <p:cNvSpPr>
            <a:spLocks noChangeArrowheads="1"/>
          </p:cNvSpPr>
          <p:nvPr/>
        </p:nvSpPr>
        <p:spPr bwMode="auto">
          <a:xfrm>
            <a:off x="-228872" y="-198914"/>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2" name="Rectangle 26">
            <a:extLst>
              <a:ext uri="{FF2B5EF4-FFF2-40B4-BE49-F238E27FC236}">
                <a16:creationId xmlns:a16="http://schemas.microsoft.com/office/drawing/2014/main" id="{8909B51D-BC9C-C8E7-9AB8-8696F971306B}"/>
              </a:ext>
            </a:extLst>
          </p:cNvPr>
          <p:cNvSpPr>
            <a:spLocks noChangeArrowheads="1"/>
          </p:cNvSpPr>
          <p:nvPr/>
        </p:nvSpPr>
        <p:spPr bwMode="auto">
          <a:xfrm>
            <a:off x="-228872" y="258286"/>
            <a:ext cx="7559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3" name="Rectangle : coins arrondis 22">
            <a:extLst>
              <a:ext uri="{FF2B5EF4-FFF2-40B4-BE49-F238E27FC236}">
                <a16:creationId xmlns:a16="http://schemas.microsoft.com/office/drawing/2014/main" id="{6A7BBB6D-48CD-C53D-37BD-946124ACA271}"/>
              </a:ext>
            </a:extLst>
          </p:cNvPr>
          <p:cNvSpPr/>
          <p:nvPr/>
        </p:nvSpPr>
        <p:spPr>
          <a:xfrm>
            <a:off x="320205" y="3140600"/>
            <a:ext cx="5933860" cy="1690185"/>
          </a:xfrm>
          <a:prstGeom prst="roundRect">
            <a:avLst>
              <a:gd name="adj" fmla="val 10549"/>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3600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Aft>
                <a:spcPts val="400"/>
              </a:spcAft>
              <a:buClrTx/>
              <a:buSzTx/>
              <a:buFontTx/>
              <a:buNone/>
              <a:tabLst/>
              <a:defRPr/>
            </a:pPr>
            <a:r>
              <a:rPr kumimoji="0" lang="fr-FR" sz="1400" b="1" i="0" u="none" strike="noStrike" kern="1200" cap="none" spc="0" normalizeH="0" noProof="0" dirty="0">
                <a:ln>
                  <a:noFill/>
                </a:ln>
                <a:solidFill>
                  <a:srgbClr val="5752B7"/>
                </a:solidFill>
                <a:effectLst/>
                <a:uLnTx/>
                <a:uFillTx/>
                <a:latin typeface="Arial" panose="020B0604020202020204"/>
                <a:ea typeface="+mn-ea"/>
                <a:cs typeface="+mn-cs"/>
              </a:rPr>
              <a:t>Descriptif :</a:t>
            </a:r>
            <a:endParaRPr kumimoji="0" lang="fr-FR" sz="1400" b="0" i="0" u="none" strike="noStrike" kern="1200" cap="none" spc="0" normalizeH="0" noProof="0" dirty="0">
              <a:ln>
                <a:noFill/>
              </a:ln>
              <a:solidFill>
                <a:srgbClr val="5752B7"/>
              </a:solidFill>
              <a:effectLst/>
              <a:uLnTx/>
              <a:uFillTx/>
              <a:latin typeface="Arial" panose="020B0604020202020204"/>
              <a:ea typeface="+mn-ea"/>
              <a:cs typeface="+mn-cs"/>
            </a:endParaRPr>
          </a:p>
          <a:p>
            <a:pPr marL="171450" marR="0" lvl="0" indent="-171450" algn="l" defTabSz="457200" rtl="0" eaLnBrk="1" fontAlgn="auto" latinLnBrk="0" hangingPunct="1">
              <a:lnSpc>
                <a:spcPct val="100000"/>
              </a:lnSpc>
              <a:spcBef>
                <a:spcPts val="0"/>
              </a:spcBef>
              <a:spcAft>
                <a:spcPts val="200"/>
              </a:spcAft>
              <a:buClr>
                <a:srgbClr val="5752B7"/>
              </a:buClr>
              <a:buSzTx/>
              <a:buFont typeface="Wingdings" panose="05000000000000000000" pitchFamily="2" charset="2"/>
              <a:buChar char="§"/>
              <a:tabLst/>
              <a:defRPr/>
            </a:pPr>
            <a:r>
              <a:rPr kumimoji="0" lang="fr-FR" sz="1200" b="0" i="0" u="none" strike="noStrike" kern="1200" cap="none" spc="0" normalizeH="0" baseline="0" noProof="0" dirty="0">
                <a:ln>
                  <a:noFill/>
                </a:ln>
                <a:solidFill>
                  <a:srgbClr val="000013"/>
                </a:solidFill>
                <a:effectLst/>
                <a:uLnTx/>
                <a:uFillTx/>
                <a:latin typeface="Arial" panose="020B0604020202020204"/>
                <a:ea typeface="+mn-ea"/>
                <a:cs typeface="+mn-cs"/>
              </a:rPr>
              <a:t>Diffusion numérique en DRM utilisant les bandes HF/OC </a:t>
            </a:r>
          </a:p>
          <a:p>
            <a:pPr marL="171450" lvl="0" indent="-171450">
              <a:spcAft>
                <a:spcPts val="200"/>
              </a:spcAft>
              <a:buClr>
                <a:srgbClr val="5752B7"/>
              </a:buClr>
              <a:buFont typeface="Wingdings" panose="05000000000000000000" pitchFamily="2" charset="2"/>
              <a:buChar char="§"/>
              <a:defRPr/>
            </a:pPr>
            <a:r>
              <a:rPr kumimoji="0" lang="fr-FR" sz="1200" i="0" u="none" strike="noStrike" kern="1200" cap="none" spc="0" normalizeH="0" baseline="0" noProof="0" dirty="0">
                <a:ln>
                  <a:noFill/>
                </a:ln>
                <a:solidFill>
                  <a:schemeClr val="tx1"/>
                </a:solidFill>
                <a:effectLst/>
                <a:uLnTx/>
                <a:uFillTx/>
                <a:latin typeface="Arial" panose="020B0604020202020204"/>
                <a:ea typeface="+mn-ea"/>
                <a:cs typeface="+mn-cs"/>
              </a:rPr>
              <a:t>Transmission de contenus audio, textes, images</a:t>
            </a:r>
            <a:r>
              <a:rPr lang="fr-FR" sz="1200" dirty="0">
                <a:solidFill>
                  <a:schemeClr val="tx1"/>
                </a:solidFill>
                <a:latin typeface="Arial" panose="020B0604020202020204"/>
              </a:rPr>
              <a:t> ou</a:t>
            </a:r>
            <a:r>
              <a:rPr kumimoji="0" lang="fr-FR" sz="1200" i="0" u="none" strike="noStrike" kern="1200" cap="none" spc="0" normalizeH="0" baseline="0" noProof="0" dirty="0">
                <a:ln>
                  <a:noFill/>
                </a:ln>
                <a:solidFill>
                  <a:schemeClr val="tx1"/>
                </a:solidFill>
                <a:effectLst/>
                <a:uLnTx/>
                <a:uFillTx/>
                <a:latin typeface="Arial" panose="020B0604020202020204"/>
                <a:ea typeface="+mn-ea"/>
                <a:cs typeface="+mn-cs"/>
              </a:rPr>
              <a:t> fichiers divers</a:t>
            </a:r>
            <a:endParaRPr lang="fr-FR" sz="1200" dirty="0">
              <a:solidFill>
                <a:schemeClr val="tx1"/>
              </a:solidFill>
            </a:endParaRPr>
          </a:p>
          <a:p>
            <a:pPr marL="171450" indent="-171450">
              <a:spcAft>
                <a:spcPts val="200"/>
              </a:spcAft>
              <a:buClr>
                <a:srgbClr val="5752B7"/>
              </a:buClr>
              <a:buFont typeface="Wingdings" panose="05000000000000000000" pitchFamily="2" charset="2"/>
              <a:buChar char="§"/>
              <a:defRPr/>
            </a:pPr>
            <a:r>
              <a:rPr lang="fr-FR" sz="1200" dirty="0">
                <a:solidFill>
                  <a:srgbClr val="000013"/>
                </a:solidFill>
              </a:rPr>
              <a:t>Réception et retransmission en live ou en différé par le boitier DRMcast </a:t>
            </a:r>
          </a:p>
          <a:p>
            <a:pPr marL="171450" indent="-171450">
              <a:spcAft>
                <a:spcPts val="200"/>
              </a:spcAft>
              <a:buClr>
                <a:srgbClr val="5752B7"/>
              </a:buClr>
              <a:buFont typeface="Wingdings" panose="05000000000000000000" pitchFamily="2" charset="2"/>
              <a:buChar char="§"/>
              <a:defRPr/>
            </a:pPr>
            <a:r>
              <a:rPr lang="fr-FR" sz="1200" dirty="0">
                <a:solidFill>
                  <a:srgbClr val="000013"/>
                </a:solidFill>
              </a:rPr>
              <a:t>Création d’un réseau wifi ouvert, accessible à tous sur sa zone de couverture wifi, sur tous types de récepteurs : smartphone, tablettes, PC etc.</a:t>
            </a:r>
          </a:p>
          <a:p>
            <a:pPr marL="171450" indent="-171450">
              <a:spcAft>
                <a:spcPts val="200"/>
              </a:spcAft>
              <a:buClr>
                <a:srgbClr val="5752B7"/>
              </a:buClr>
              <a:buFont typeface="Wingdings" panose="05000000000000000000" pitchFamily="2" charset="2"/>
              <a:buChar char="§"/>
              <a:defRPr/>
            </a:pPr>
            <a:r>
              <a:rPr lang="fr-FR" sz="1200" dirty="0">
                <a:solidFill>
                  <a:schemeClr val="tx1"/>
                </a:solidFill>
              </a:rPr>
              <a:t>Interface utilisateur de type WEB, simple et ergonomique</a:t>
            </a:r>
            <a:endParaRPr lang="fr-FR" sz="1200" dirty="0">
              <a:solidFill>
                <a:srgbClr val="000013"/>
              </a:solidFill>
            </a:endParaRPr>
          </a:p>
        </p:txBody>
      </p:sp>
      <p:pic>
        <p:nvPicPr>
          <p:cNvPr id="2" name="Picture 2">
            <a:extLst>
              <a:ext uri="{FF2B5EF4-FFF2-40B4-BE49-F238E27FC236}">
                <a16:creationId xmlns:a16="http://schemas.microsoft.com/office/drawing/2014/main" id="{9AE356B1-EDBF-5C41-0252-45EA3BEC3C41}"/>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l="370" r="9505"/>
          <a:stretch>
            <a:fillRect/>
          </a:stretch>
        </p:blipFill>
        <p:spPr bwMode="auto">
          <a:xfrm>
            <a:off x="5157837" y="5425652"/>
            <a:ext cx="1994171" cy="99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24">
            <a:extLst>
              <a:ext uri="{FF2B5EF4-FFF2-40B4-BE49-F238E27FC236}">
                <a16:creationId xmlns:a16="http://schemas.microsoft.com/office/drawing/2014/main" id="{CED2D67F-3FF2-345D-5912-5DBE34FE88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2165" y="3087594"/>
            <a:ext cx="915676" cy="1778777"/>
          </a:xfrm>
          <a:prstGeom prst="rect">
            <a:avLst/>
          </a:prstGeom>
        </p:spPr>
      </p:pic>
      <p:pic>
        <p:nvPicPr>
          <p:cNvPr id="26" name="Image5">
            <a:extLst>
              <a:ext uri="{FF2B5EF4-FFF2-40B4-BE49-F238E27FC236}">
                <a16:creationId xmlns:a16="http://schemas.microsoft.com/office/drawing/2014/main" id="{6D71EAF1-9946-3CE0-C2B4-E3A048AA9B0A}"/>
              </a:ext>
            </a:extLst>
          </p:cNvPr>
          <p:cNvPicPr>
            <a:picLocks noChangeAspect="1"/>
          </p:cNvPicPr>
          <p:nvPr/>
        </p:nvPicPr>
        <p:blipFill>
          <a:blip r:embed="rId5"/>
          <a:srcRect l="23721" t="23486" r="60578" b="63829"/>
          <a:stretch>
            <a:fillRect/>
          </a:stretch>
        </p:blipFill>
        <p:spPr bwMode="auto">
          <a:xfrm>
            <a:off x="5357512" y="7494024"/>
            <a:ext cx="1666199" cy="714645"/>
          </a:xfrm>
          <a:prstGeom prst="rect">
            <a:avLst/>
          </a:prstGeom>
          <a:noFill/>
        </p:spPr>
      </p:pic>
      <p:pic>
        <p:nvPicPr>
          <p:cNvPr id="27" name="Image 26">
            <a:extLst>
              <a:ext uri="{FF2B5EF4-FFF2-40B4-BE49-F238E27FC236}">
                <a16:creationId xmlns:a16="http://schemas.microsoft.com/office/drawing/2014/main" id="{F9498D9C-8628-2376-4631-0630C915D675}"/>
              </a:ext>
            </a:extLst>
          </p:cNvPr>
          <p:cNvPicPr>
            <a:picLocks noChangeAspect="1"/>
          </p:cNvPicPr>
          <p:nvPr/>
        </p:nvPicPr>
        <p:blipFill>
          <a:blip r:embed="rId6"/>
          <a:stretch>
            <a:fillRect/>
          </a:stretch>
        </p:blipFill>
        <p:spPr>
          <a:xfrm>
            <a:off x="5672961" y="6734980"/>
            <a:ext cx="963924" cy="552372"/>
          </a:xfrm>
          <a:prstGeom prst="rect">
            <a:avLst/>
          </a:prstGeom>
          <a:ln w="19050">
            <a:noFill/>
          </a:ln>
        </p:spPr>
      </p:pic>
      <p:pic>
        <p:nvPicPr>
          <p:cNvPr id="44" name="Image 43">
            <a:extLst>
              <a:ext uri="{FF2B5EF4-FFF2-40B4-BE49-F238E27FC236}">
                <a16:creationId xmlns:a16="http://schemas.microsoft.com/office/drawing/2014/main" id="{9E005F42-FB77-9403-189C-6FC2FB961FE7}"/>
              </a:ext>
            </a:extLst>
          </p:cNvPr>
          <p:cNvPicPr>
            <a:picLocks noChangeAspect="1"/>
          </p:cNvPicPr>
          <p:nvPr/>
        </p:nvPicPr>
        <p:blipFill>
          <a:blip r:embed="rId7"/>
          <a:stretch>
            <a:fillRect/>
          </a:stretch>
        </p:blipFill>
        <p:spPr>
          <a:xfrm>
            <a:off x="288578" y="1426226"/>
            <a:ext cx="6950890" cy="1507865"/>
          </a:xfrm>
          <a:prstGeom prst="rect">
            <a:avLst/>
          </a:prstGeom>
        </p:spPr>
      </p:pic>
    </p:spTree>
    <p:extLst>
      <p:ext uri="{BB962C8B-B14F-4D97-AF65-F5344CB8AC3E}">
        <p14:creationId xmlns:p14="http://schemas.microsoft.com/office/powerpoint/2010/main" val="2417063229"/>
      </p:ext>
    </p:extLst>
  </p:cSld>
  <p:clrMapOvr>
    <a:masterClrMapping/>
  </p:clrMapOvr>
</p:sld>
</file>

<file path=ppt/theme/theme1.xml><?xml version="1.0" encoding="utf-8"?>
<a:theme xmlns:a="http://schemas.openxmlformats.org/drawingml/2006/main" name="Bleu outre Mer">
  <a:themeElements>
    <a:clrScheme name="Personnalisé 7">
      <a:dk1>
        <a:srgbClr val="000013"/>
      </a:dk1>
      <a:lt1>
        <a:srgbClr val="FFFFFF"/>
      </a:lt1>
      <a:dk2>
        <a:srgbClr val="FEFFFF"/>
      </a:dk2>
      <a:lt2>
        <a:srgbClr val="E8E8E8"/>
      </a:lt2>
      <a:accent1>
        <a:srgbClr val="485AAF"/>
      </a:accent1>
      <a:accent2>
        <a:srgbClr val="5241B5"/>
      </a:accent2>
      <a:accent3>
        <a:srgbClr val="5E6DBA"/>
      </a:accent3>
      <a:accent4>
        <a:srgbClr val="2E0058"/>
      </a:accent4>
      <a:accent5>
        <a:srgbClr val="8679CA"/>
      </a:accent5>
      <a:accent6>
        <a:srgbClr val="BAB2E1"/>
      </a:accent6>
      <a:hlink>
        <a:srgbClr val="00B0F0"/>
      </a:hlink>
      <a:folHlink>
        <a:srgbClr val="C27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que_Blank.potx" id="{85A5DDFB-4701-40FB-B294-ABF4620C70DC}" vid="{7B8A70A0-290C-4AA2-B714-B2440A7B106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a326b272-ece8-4311-bcbb-5f5e97a6029a}" enabled="1" method="Standard" siteId="{b7b9e5b9-4875-440c-82e2-364b828200ef}" contentBits="1" removed="0"/>
</clbl:labelList>
</file>

<file path=docProps/app.xml><?xml version="1.0" encoding="utf-8"?>
<Properties xmlns="http://schemas.openxmlformats.org/officeDocument/2006/extended-properties" xmlns:vt="http://schemas.openxmlformats.org/officeDocument/2006/docPropsVTypes">
  <Template/>
  <TotalTime>1791</TotalTime>
  <Words>265</Words>
  <Application>Microsoft Office PowerPoint</Application>
  <PresentationFormat>Personnalisé</PresentationFormat>
  <Paragraphs>28</Paragraphs>
  <Slides>2</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Aptos</vt:lpstr>
      <vt:lpstr>Arial</vt:lpstr>
      <vt:lpstr>Calibri</vt:lpstr>
      <vt:lpstr>Times New Roman</vt:lpstr>
      <vt:lpstr>Wingdings</vt:lpstr>
      <vt:lpstr>Bleu outre Mer</vt:lpstr>
      <vt:lpstr>DRMCast</vt:lpstr>
      <vt:lpstr>Présentation PowerPoint</vt:lpstr>
    </vt:vector>
  </TitlesOfParts>
  <Company>TDF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Lethielleux Beatrice</dc:creator>
  <cp:lastModifiedBy>Lethielleux Beatrice</cp:lastModifiedBy>
  <cp:revision>44</cp:revision>
  <cp:lastPrinted>2025-11-07T13:50:56Z</cp:lastPrinted>
  <dcterms:created xsi:type="dcterms:W3CDTF">2025-10-13T15:06:55Z</dcterms:created>
  <dcterms:modified xsi:type="dcterms:W3CDTF">2026-01-12T17:03:05Z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Thème Office:8</vt:lpwstr>
  </property>
  <property fmtid="{D5CDD505-2E9C-101B-9397-08002B2CF9AE}" pid="3" name="ClassificationContentMarkingHeaderText">
    <vt:lpwstr>Diffusion Externe limitée </vt:lpwstr>
  </property>
</Properties>
</file>